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30"/>
  </p:notesMasterIdLst>
  <p:handoutMasterIdLst>
    <p:handoutMasterId r:id="rId31"/>
  </p:handoutMasterIdLst>
  <p:sldIdLst>
    <p:sldId id="256" r:id="rId2"/>
    <p:sldId id="498" r:id="rId3"/>
    <p:sldId id="338" r:id="rId4"/>
    <p:sldId id="477" r:id="rId5"/>
    <p:sldId id="475" r:id="rId6"/>
    <p:sldId id="373" r:id="rId7"/>
    <p:sldId id="476" r:id="rId8"/>
    <p:sldId id="471" r:id="rId9"/>
    <p:sldId id="478" r:id="rId10"/>
    <p:sldId id="483" r:id="rId11"/>
    <p:sldId id="484" r:id="rId12"/>
    <p:sldId id="489" r:id="rId13"/>
    <p:sldId id="485" r:id="rId14"/>
    <p:sldId id="491" r:id="rId15"/>
    <p:sldId id="486" r:id="rId16"/>
    <p:sldId id="492" r:id="rId17"/>
    <p:sldId id="472" r:id="rId18"/>
    <p:sldId id="480" r:id="rId19"/>
    <p:sldId id="493" r:id="rId20"/>
    <p:sldId id="499" r:id="rId21"/>
    <p:sldId id="494" r:id="rId22"/>
    <p:sldId id="495" r:id="rId23"/>
    <p:sldId id="496" r:id="rId24"/>
    <p:sldId id="497" r:id="rId25"/>
    <p:sldId id="473" r:id="rId26"/>
    <p:sldId id="481" r:id="rId27"/>
    <p:sldId id="474" r:id="rId28"/>
    <p:sldId id="482" r:id="rId29"/>
  </p:sldIdLst>
  <p:sldSz cx="9144000" cy="5143500" type="screen16x9"/>
  <p:notesSz cx="70104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D7ED"/>
    <a:srgbClr val="CDB7ED"/>
    <a:srgbClr val="FFFAD0"/>
    <a:srgbClr val="FCFFB9"/>
    <a:srgbClr val="BDB1FF"/>
    <a:srgbClr val="2C93EF"/>
    <a:srgbClr val="094AB8"/>
    <a:srgbClr val="EF0202"/>
    <a:srgbClr val="A8B9DA"/>
    <a:srgbClr val="87B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5982" autoAdjust="0"/>
  </p:normalViewPr>
  <p:slideViewPr>
    <p:cSldViewPr snapToGrid="0">
      <p:cViewPr varScale="1">
        <p:scale>
          <a:sx n="110" d="100"/>
          <a:sy n="110" d="100"/>
        </p:scale>
        <p:origin x="-856" y="-104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5600" y="708025"/>
            <a:ext cx="62992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87863"/>
            <a:ext cx="560705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1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>
                <a:solidFill>
                  <a:srgbClr val="2C93E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33" y="228297"/>
            <a:ext cx="1077235" cy="107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100947" y="15612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096049" y="15423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93052" y="166103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119276" y="252793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114378" y="252604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537908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4858"/>
            <a:ext cx="3007591" cy="87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076816"/>
            <a:ext cx="3007591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3" y="166155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47014" y="2540792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73562" cy="628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679422" y="216430"/>
            <a:ext cx="4051828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90" y="1151405"/>
            <a:ext cx="4039465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" y="1631507"/>
            <a:ext cx="4039465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151405"/>
            <a:ext cx="4040909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1631507"/>
            <a:ext cx="4040909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emf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106363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825500"/>
            <a:ext cx="88138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09" y="133351"/>
            <a:ext cx="566890" cy="5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portal.nccs.nasa.gov/cgi-mission/mission_wx.cgi?region=oracles_lg&amp;dtg=2016092212&amp;prod=2omega&amp;model=fp&amp;level=850&amp;tau=072&amp;&amp;region_old=oracles_lg&amp;dtg_old=2016092212&amp;prod_old=&amp;model_old=fp&amp;level_old=&amp;tau_old=072&amp;&amp;loop=1" TargetMode="External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ORACLES Forecast Briefing</a:t>
            </a:r>
            <a:br>
              <a:rPr lang="en-US" dirty="0" smtClean="0"/>
            </a:br>
            <a:r>
              <a:rPr lang="en-US" dirty="0" smtClean="0"/>
              <a:t>(Aerosols)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23 </a:t>
            </a:r>
            <a:r>
              <a:rPr lang="en-US" dirty="0" smtClean="0"/>
              <a:t>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7"/>
          </p:nvPr>
        </p:nvPicPr>
        <p:blipFill>
          <a:blip r:embed="rId2"/>
          <a:srcRect t="6011" b="6011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8"/>
          </p:nvPr>
        </p:nvPicPr>
        <p:blipFill>
          <a:blip r:embed="rId3"/>
          <a:srcRect l="270" r="270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20"/>
          </p:nvPr>
        </p:nvPicPr>
        <p:blipFill>
          <a:blip r:embed="rId4"/>
          <a:srcRect l="-6814" r="-6814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21"/>
          </p:nvPr>
        </p:nvPicPr>
        <p:blipFill>
          <a:blip r:embed="rId5"/>
          <a:srcRect l="243" r="243"/>
          <a:stretch>
            <a:fillRect/>
          </a:stretch>
        </p:blipFill>
        <p:spPr/>
      </p:pic>
      <p:pic>
        <p:nvPicPr>
          <p:cNvPr id="16" name="Content Placeholder 13"/>
          <p:cNvPicPr>
            <a:picLocks noGrp="1" noChangeAspect="1"/>
          </p:cNvPicPr>
          <p:nvPr>
            <p:ph sz="half" idx="16"/>
          </p:nvPr>
        </p:nvPicPr>
        <p:blipFill>
          <a:blip r:embed="rId6"/>
          <a:srcRect t="-2053" b="-2053"/>
          <a:stretch>
            <a:fillRect/>
          </a:stretch>
        </p:blipFill>
        <p:spPr/>
      </p:pic>
      <p:pic>
        <p:nvPicPr>
          <p:cNvPr id="17" name="Content Placeholder 14"/>
          <p:cNvPicPr>
            <a:picLocks noGrp="1" noChangeAspect="1"/>
          </p:cNvPicPr>
          <p:nvPr>
            <p:ph sz="half" idx="19"/>
          </p:nvPr>
        </p:nvPicPr>
        <p:blipFill>
          <a:blip r:embed="rId7"/>
          <a:srcRect t="-2053" b="-20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154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 24 Sep 2016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25" r="8225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2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5"/>
          <a:srcRect l="3895" r="3895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14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16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6"/>
          </p:nvPr>
        </p:nvPicPr>
        <p:blipFill>
          <a:blip r:embed="rId2"/>
          <a:srcRect l="243" r="243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7"/>
          </p:nvPr>
        </p:nvPicPr>
        <p:blipFill>
          <a:blip r:embed="rId3"/>
          <a:srcRect l="243" r="243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8"/>
          </p:nvPr>
        </p:nvPicPr>
        <p:blipFill>
          <a:blip r:embed="rId4"/>
          <a:srcRect l="270" r="270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20"/>
          </p:nvPr>
        </p:nvPicPr>
        <p:blipFill>
          <a:blip r:embed="rId5"/>
          <a:srcRect l="270" r="270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21"/>
          </p:nvPr>
        </p:nvPicPr>
        <p:blipFill>
          <a:blip r:embed="rId6"/>
          <a:srcRect l="243" r="243"/>
          <a:stretch>
            <a:fillRect/>
          </a:stretch>
        </p:blipFill>
        <p:spPr/>
      </p:pic>
      <p:pic>
        <p:nvPicPr>
          <p:cNvPr id="16" name="Content Placeholder 12"/>
          <p:cNvPicPr>
            <a:picLocks noGrp="1" noChangeAspect="1"/>
          </p:cNvPicPr>
          <p:nvPr>
            <p:ph sz="half" idx="19"/>
          </p:nvPr>
        </p:nvPicPr>
        <p:blipFill>
          <a:blip r:embed="rId7"/>
          <a:srcRect l="270" r="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76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NW-SW Track - Saturday </a:t>
            </a:r>
            <a:r>
              <a:rPr lang="en-US" dirty="0"/>
              <a:t>24 Sep 2016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987" r="598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5971" r="5971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5971" r="5971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l="5987" r="5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770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N-S@10E Saturday 24 Sep 2016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GEOS-5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WRF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-44632" b="-44632"/>
          <a:stretch>
            <a:fillRect/>
          </a:stretch>
        </p:blipFill>
        <p:spPr/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44666" b="-446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9725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N-S@10E Saturday </a:t>
            </a:r>
            <a:r>
              <a:rPr lang="en-US" dirty="0"/>
              <a:t>24 Sep 2016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987" r="598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5971" r="5971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5971" r="5971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l="5987" r="5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0393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N-S@10E Saturday 24 Sep 2016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5185" b="-6462"/>
          <a:stretch/>
        </p:blipFill>
        <p:spPr>
          <a:xfrm>
            <a:off x="277091" y="2424544"/>
            <a:ext cx="2751628" cy="169718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4557" r="4557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4557" r="45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165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Sunday</a:t>
            </a:r>
            <a:r>
              <a:rPr lang="en-US" dirty="0" smtClean="0"/>
              <a:t> 25 </a:t>
            </a:r>
            <a:r>
              <a:rPr lang="en-US" dirty="0" smtClean="0"/>
              <a:t>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7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25 Sep 2016 9Z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0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Sunday, 25 Sep 2016 9Z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l="3895" r="3895"/>
          <a:stretch>
            <a:fillRect/>
          </a:stretch>
        </p:blipFill>
        <p:spPr/>
      </p:pic>
      <p:pic>
        <p:nvPicPr>
          <p:cNvPr id="10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l="8225" r="8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093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Aerosol Week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lot_aer-globe_Ops6KM_R-forecast2-11056488-e20160921_21z_10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763" y="825500"/>
            <a:ext cx="7127875" cy="3811588"/>
          </a:xfrm>
        </p:spPr>
      </p:pic>
    </p:spTree>
    <p:extLst>
      <p:ext uri="{BB962C8B-B14F-4D97-AF65-F5344CB8AC3E}">
        <p14:creationId xmlns:p14="http://schemas.microsoft.com/office/powerpoint/2010/main" val="118885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Sunday, 25 Sep 2016 9Z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l="3895" r="3895"/>
          <a:stretch>
            <a:fillRect/>
          </a:stretch>
        </p:blipFill>
        <p:spPr/>
      </p:pic>
      <p:pic>
        <p:nvPicPr>
          <p:cNvPr id="15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8225" r="8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761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NW-SE Track Sunday</a:t>
            </a:r>
            <a:r>
              <a:rPr lang="en-US" dirty="0"/>
              <a:t>, 25 Sep 2016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GEOS-5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WRF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4666" b="-44666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44632" b="-446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27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N-S@10E Sunday</a:t>
            </a:r>
            <a:r>
              <a:rPr lang="en-US" dirty="0"/>
              <a:t>, 25 Sep 2016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GEOS-5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4666" b="-44666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WRF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44632" b="-44632"/>
          <a:stretch>
            <a:fillRect/>
          </a:stretch>
        </p:blipFill>
        <p:spPr/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80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Sunday, 25 Sep 2016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5103" b="-8734"/>
          <a:stretch/>
        </p:blipFill>
        <p:spPr>
          <a:xfrm>
            <a:off x="298736" y="2482272"/>
            <a:ext cx="2751628" cy="151245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4557" r="4557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4557" r="45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948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E-W@10S Sunday</a:t>
            </a:r>
            <a:r>
              <a:rPr lang="en-US" dirty="0"/>
              <a:t>, 25 Sep 2016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8841" b="-5938"/>
          <a:stretch/>
        </p:blipFill>
        <p:spPr>
          <a:xfrm>
            <a:off x="287191" y="2401455"/>
            <a:ext cx="2751628" cy="144318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4557" r="4557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-4987" b="-4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8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err="1" smtClean="0"/>
              <a:t>monday</a:t>
            </a:r>
            <a:r>
              <a:rPr lang="en-US" dirty="0" smtClean="0"/>
              <a:t> 26 </a:t>
            </a:r>
            <a:r>
              <a:rPr lang="en-US" dirty="0" smtClean="0"/>
              <a:t>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Hard-Down 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4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Monday, 26 Sep 2016 9z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8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Tuesday</a:t>
            </a:r>
            <a:r>
              <a:rPr lang="en-US" dirty="0" smtClean="0"/>
              <a:t> 27 </a:t>
            </a:r>
            <a:r>
              <a:rPr lang="en-US" dirty="0" smtClean="0"/>
              <a:t>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</a:t>
            </a:r>
            <a:r>
              <a:rPr lang="en-US" dirty="0" smtClean="0"/>
              <a:t> 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5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Tuesday, 27 </a:t>
            </a:r>
            <a:r>
              <a:rPr lang="en-US" dirty="0" err="1" smtClean="0"/>
              <a:t>Dep</a:t>
            </a:r>
            <a:r>
              <a:rPr lang="en-US" dirty="0" smtClean="0"/>
              <a:t> 2016 6z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924" b="924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438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Walvis Bay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Dust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OC+BC+SO4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094" b="1094"/>
          <a:stretch>
            <a:fillRect/>
          </a:stretch>
        </p:blipFill>
        <p:spPr>
          <a:xfrm>
            <a:off x="446542" y="1532962"/>
            <a:ext cx="4039465" cy="2963606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113" b="1113"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3163862" y="4664462"/>
            <a:ext cx="18441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hlinkClick r:id="rId4"/>
              </a:rPr>
              <a:t>Vertical Velocity Animation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2520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Lofting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9442" r="9442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831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6" r="409" b="9623"/>
          <a:stretch/>
        </p:blipFill>
        <p:spPr>
          <a:xfrm>
            <a:off x="1315387" y="497017"/>
            <a:ext cx="6446477" cy="44192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Ascension Island</a:t>
            </a:r>
            <a:r>
              <a:rPr lang="en-US" dirty="0" smtClean="0"/>
              <a:t>: </a:t>
            </a:r>
            <a:r>
              <a:rPr lang="en-US" dirty="0" smtClean="0"/>
              <a:t>GEOS-5 OC</a:t>
            </a:r>
            <a:r>
              <a:rPr lang="en-US" dirty="0"/>
              <a:t>+BC+</a:t>
            </a:r>
            <a:r>
              <a:rPr lang="en-US" dirty="0" smtClean="0"/>
              <a:t>SO4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4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Friday</a:t>
            </a:r>
            <a:r>
              <a:rPr lang="en-US" dirty="0"/>
              <a:t> </a:t>
            </a:r>
            <a:r>
              <a:rPr lang="en-US" dirty="0" smtClean="0"/>
              <a:t>23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Non-Flight </a:t>
            </a:r>
            <a:r>
              <a:rPr lang="en-US" dirty="0" smtClean="0"/>
              <a:t>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3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Friday, 23 Sep 2016 9z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5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Saturday</a:t>
            </a:r>
            <a:r>
              <a:rPr lang="en-US" dirty="0" smtClean="0"/>
              <a:t> 24 </a:t>
            </a:r>
            <a:r>
              <a:rPr lang="en-US" dirty="0" smtClean="0"/>
              <a:t>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 24 Sep 2016 9Z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21457</TotalTime>
  <Words>302</Words>
  <Application>Microsoft Macintosh PowerPoint</Application>
  <PresentationFormat>On-screen Show (16:9)</PresentationFormat>
  <Paragraphs>95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Blank Presentation</vt:lpstr>
      <vt:lpstr>ORACLES Forecast Briefing (Aerosols) </vt:lpstr>
      <vt:lpstr>The Aerosol Week</vt:lpstr>
      <vt:lpstr>Walvis Bay</vt:lpstr>
      <vt:lpstr>Dust Lofting</vt:lpstr>
      <vt:lpstr>Ascension Island: GEOS-5 OC+BC+SO4</vt:lpstr>
      <vt:lpstr>Friday 23 September 2016</vt:lpstr>
      <vt:lpstr>Friday, 23 Sep 2016 9z</vt:lpstr>
      <vt:lpstr>Saturday 24 September 2016</vt:lpstr>
      <vt:lpstr>Saturday 24 Sep 2016 9Z</vt:lpstr>
      <vt:lpstr>PowerPoint Presentation</vt:lpstr>
      <vt:lpstr>Saturday 24 Sep 2016</vt:lpstr>
      <vt:lpstr>PowerPoint Presentation</vt:lpstr>
      <vt:lpstr>NW-SW Track - Saturday 24 Sep 2016</vt:lpstr>
      <vt:lpstr>N-S@10E Saturday 24 Sep 2016</vt:lpstr>
      <vt:lpstr>N-S@10E Saturday 24 Sep 2016</vt:lpstr>
      <vt:lpstr>N-S@10E Saturday 24 Sep 2016</vt:lpstr>
      <vt:lpstr>Sunday 25 September 2016</vt:lpstr>
      <vt:lpstr>Sunday, 25 Sep 2016 9Z</vt:lpstr>
      <vt:lpstr>Sunday, 25 Sep 2016 9Z</vt:lpstr>
      <vt:lpstr>Sunday, 25 Sep 2016 9Z</vt:lpstr>
      <vt:lpstr>NW-SE Track Sunday, 25 Sep 2016 </vt:lpstr>
      <vt:lpstr>N-S@10E Sunday, 25 Sep 2016 </vt:lpstr>
      <vt:lpstr>Sunday, 25 Sep 2016 </vt:lpstr>
      <vt:lpstr>E-W@10S Sunday, 25 Sep 2016 </vt:lpstr>
      <vt:lpstr>monday 26 September 2016</vt:lpstr>
      <vt:lpstr>Monday, 26 Sep 2016 9z</vt:lpstr>
      <vt:lpstr>Tuesday 27 September 2016</vt:lpstr>
      <vt:lpstr>Tuesday, 27 Dep 2016 6z</vt:lpstr>
    </vt:vector>
  </TitlesOfParts>
  <Manager/>
  <Company>LMIT ODIN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  </dc:title>
  <dc:subject/>
  <dc:creator>LMIT ODIN</dc:creator>
  <cp:keywords/>
  <dc:description/>
  <cp:lastModifiedBy>Arlindo da Silva</cp:lastModifiedBy>
  <cp:revision>926</cp:revision>
  <cp:lastPrinted>2006-05-05T11:56:29Z</cp:lastPrinted>
  <dcterms:created xsi:type="dcterms:W3CDTF">2013-05-01T18:14:36Z</dcterms:created>
  <dcterms:modified xsi:type="dcterms:W3CDTF">2016-09-23T08:18:03Z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